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9"/>
  </p:notesMasterIdLst>
  <p:sldIdLst>
    <p:sldId id="261" r:id="rId5"/>
    <p:sldId id="264" r:id="rId6"/>
    <p:sldId id="265" r:id="rId7"/>
    <p:sldId id="267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12/15/2023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12/15/2023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12/15/2023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12/15/2023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12/15/2023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12/15/2023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12/15/2023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12/15/2023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12/15/2023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12/15/2023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12/15/2023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12/15/2023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12/15/2023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12/15/2023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12/15/2023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12/15/2023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12/15/2023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12/15/2023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12/15/2023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Week 3 and 4 Summary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ECE 499 Adam Dulay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8" y="618518"/>
            <a:ext cx="403898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Architecture Design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6 General Purpose Registers</a:t>
            </a:r>
          </a:p>
          <a:p>
            <a:pPr lvl="1">
              <a:lnSpc>
                <a:spcPct val="110000"/>
              </a:lnSpc>
            </a:pPr>
            <a:r>
              <a:rPr lang="en-US" sz="1200" dirty="0"/>
              <a:t>Stack Pointer and </a:t>
            </a:r>
            <a:r>
              <a:rPr lang="en-US" sz="1200"/>
              <a:t>Program Counter are </a:t>
            </a:r>
            <a:r>
              <a:rPr lang="en-US" sz="1200" dirty="0"/>
              <a:t>registers with additional functionality</a:t>
            </a:r>
          </a:p>
          <a:p>
            <a:pPr>
              <a:lnSpc>
                <a:spcPct val="110000"/>
              </a:lnSpc>
            </a:pP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 dirty="0"/>
              <a:t>Memory Divided into Inst. Mem and RAM as per von Neumann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Linked together by a common data bus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5265A20-E572-5C19-8463-DCD998001AB8}"/>
              </a:ext>
            </a:extLst>
          </p:cNvPr>
          <p:cNvSpPr/>
          <p:nvPr/>
        </p:nvSpPr>
        <p:spPr>
          <a:xfrm>
            <a:off x="2982897" y="636588"/>
            <a:ext cx="1334053" cy="46529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Bus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06AEC3-B151-FD5B-B4C8-EFCBC4CC992F}"/>
              </a:ext>
            </a:extLst>
          </p:cNvPr>
          <p:cNvSpPr/>
          <p:nvPr/>
        </p:nvSpPr>
        <p:spPr>
          <a:xfrm>
            <a:off x="1237485" y="885031"/>
            <a:ext cx="1275373" cy="703263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Control Logic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7C9753-0EA1-BD32-7D97-4112CEBAAA40}"/>
              </a:ext>
            </a:extLst>
          </p:cNvPr>
          <p:cNvSpPr/>
          <p:nvPr/>
        </p:nvSpPr>
        <p:spPr>
          <a:xfrm>
            <a:off x="1251616" y="2091531"/>
            <a:ext cx="1235059" cy="1668463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Memory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CFED93D-D50A-1C28-2FEA-0DC607577490}"/>
              </a:ext>
            </a:extLst>
          </p:cNvPr>
          <p:cNvSpPr/>
          <p:nvPr/>
        </p:nvSpPr>
        <p:spPr>
          <a:xfrm>
            <a:off x="1356391" y="2224881"/>
            <a:ext cx="1035034" cy="44767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Inst. Mem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6C82-F541-3589-754D-CB89FB5EA509}"/>
              </a:ext>
            </a:extLst>
          </p:cNvPr>
          <p:cNvSpPr/>
          <p:nvPr/>
        </p:nvSpPr>
        <p:spPr>
          <a:xfrm>
            <a:off x="1350659" y="3158331"/>
            <a:ext cx="1035034" cy="44767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5677944-8F5D-8809-9B30-30527FE07E65}"/>
              </a:ext>
            </a:extLst>
          </p:cNvPr>
          <p:cNvSpPr/>
          <p:nvPr/>
        </p:nvSpPr>
        <p:spPr>
          <a:xfrm>
            <a:off x="1229418" y="4165092"/>
            <a:ext cx="1268397" cy="33178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SP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AD45F7-0020-2AE6-8025-2BC96D31A76E}"/>
              </a:ext>
            </a:extLst>
          </p:cNvPr>
          <p:cNvSpPr/>
          <p:nvPr/>
        </p:nvSpPr>
        <p:spPr>
          <a:xfrm>
            <a:off x="1228725" y="4877589"/>
            <a:ext cx="1254109" cy="32861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PC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E2E65EC-FDF9-E786-74AC-3A1A674A5EDC}"/>
              </a:ext>
            </a:extLst>
          </p:cNvPr>
          <p:cNvSpPr/>
          <p:nvPr/>
        </p:nvSpPr>
        <p:spPr>
          <a:xfrm>
            <a:off x="4651899" y="636588"/>
            <a:ext cx="1444101" cy="3035300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5C609B6-9930-1877-90F1-2094F068D472}"/>
              </a:ext>
            </a:extLst>
          </p:cNvPr>
          <p:cNvSpPr/>
          <p:nvPr/>
        </p:nvSpPr>
        <p:spPr>
          <a:xfrm>
            <a:off x="4739750" y="832644"/>
            <a:ext cx="1268397" cy="331788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6BBD57-0BB1-5AE4-5597-F1F180E7D9FE}"/>
              </a:ext>
            </a:extLst>
          </p:cNvPr>
          <p:cNvSpPr/>
          <p:nvPr/>
        </p:nvSpPr>
        <p:spPr>
          <a:xfrm>
            <a:off x="4739750" y="1150222"/>
            <a:ext cx="1268397" cy="331788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2222722-407E-BD51-E7A3-D6DCCC5B37C9}"/>
              </a:ext>
            </a:extLst>
          </p:cNvPr>
          <p:cNvSpPr/>
          <p:nvPr/>
        </p:nvSpPr>
        <p:spPr>
          <a:xfrm>
            <a:off x="4739750" y="1445419"/>
            <a:ext cx="1268397" cy="3317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C2B6E4F-1872-0235-6504-B3D623F6A13F}"/>
              </a:ext>
            </a:extLst>
          </p:cNvPr>
          <p:cNvSpPr/>
          <p:nvPr/>
        </p:nvSpPr>
        <p:spPr>
          <a:xfrm>
            <a:off x="4739749" y="1777207"/>
            <a:ext cx="1268397" cy="331788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25B2A1-6971-03F8-39ED-9858B0FDA23A}"/>
              </a:ext>
            </a:extLst>
          </p:cNvPr>
          <p:cNvSpPr/>
          <p:nvPr/>
        </p:nvSpPr>
        <p:spPr>
          <a:xfrm>
            <a:off x="4739749" y="2105819"/>
            <a:ext cx="1268397" cy="331788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2185F5B-29DA-AA87-4B48-FAAFBDEBFE07}"/>
              </a:ext>
            </a:extLst>
          </p:cNvPr>
          <p:cNvSpPr/>
          <p:nvPr/>
        </p:nvSpPr>
        <p:spPr>
          <a:xfrm>
            <a:off x="4739749" y="2437607"/>
            <a:ext cx="1268397" cy="33178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</a:t>
            </a:r>
          </a:p>
        </p:txBody>
      </p:sp>
      <p:sp>
        <p:nvSpPr>
          <p:cNvPr id="21" name="Flowchart: Manual Operation 20">
            <a:extLst>
              <a:ext uri="{FF2B5EF4-FFF2-40B4-BE49-F238E27FC236}">
                <a16:creationId xmlns:a16="http://schemas.microsoft.com/office/drawing/2014/main" id="{EFA5F316-7685-7855-953B-0CD9CE62128C}"/>
              </a:ext>
            </a:extLst>
          </p:cNvPr>
          <p:cNvSpPr/>
          <p:nvPr/>
        </p:nvSpPr>
        <p:spPr>
          <a:xfrm>
            <a:off x="4651899" y="4164013"/>
            <a:ext cx="1444101" cy="837044"/>
          </a:xfrm>
          <a:prstGeom prst="flowChartManualOperation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</a:p>
        </p:txBody>
      </p:sp>
      <p:sp useBgFill="1">
        <p:nvSpPr>
          <p:cNvPr id="22" name="Isosceles Triangle 21">
            <a:extLst>
              <a:ext uri="{FF2B5EF4-FFF2-40B4-BE49-F238E27FC236}">
                <a16:creationId xmlns:a16="http://schemas.microsoft.com/office/drawing/2014/main" id="{3E151EDB-8372-2070-BFD2-47E748537A3C}"/>
              </a:ext>
            </a:extLst>
          </p:cNvPr>
          <p:cNvSpPr/>
          <p:nvPr/>
        </p:nvSpPr>
        <p:spPr>
          <a:xfrm rot="10800000">
            <a:off x="5160883" y="4164012"/>
            <a:ext cx="426128" cy="414336"/>
          </a:xfrm>
          <a:prstGeom prst="triangle">
            <a:avLst>
              <a:gd name="adj" fmla="val 49999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A70CA29-F372-B275-E178-5F1B77B39191}"/>
              </a:ext>
            </a:extLst>
          </p:cNvPr>
          <p:cNvCxnSpPr>
            <a:endCxn id="11" idx="3"/>
          </p:cNvCxnSpPr>
          <p:nvPr/>
        </p:nvCxnSpPr>
        <p:spPr>
          <a:xfrm flipH="1">
            <a:off x="2497815" y="4330986"/>
            <a:ext cx="47717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5433AF4-9878-6AAE-CF16-0D797303ECAE}"/>
              </a:ext>
            </a:extLst>
          </p:cNvPr>
          <p:cNvCxnSpPr>
            <a:cxnSpLocks/>
            <a:stCxn id="9" idx="0"/>
            <a:endCxn id="7" idx="2"/>
          </p:cNvCxnSpPr>
          <p:nvPr/>
        </p:nvCxnSpPr>
        <p:spPr>
          <a:xfrm flipV="1">
            <a:off x="1873908" y="1588294"/>
            <a:ext cx="1264" cy="63658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AFC597D-1A13-F2D5-0D00-3B5B9F9BD9FF}"/>
              </a:ext>
            </a:extLst>
          </p:cNvPr>
          <p:cNvCxnSpPr>
            <a:stCxn id="11" idx="0"/>
            <a:endCxn id="10" idx="2"/>
          </p:cNvCxnSpPr>
          <p:nvPr/>
        </p:nvCxnSpPr>
        <p:spPr>
          <a:xfrm flipV="1">
            <a:off x="1863617" y="3606006"/>
            <a:ext cx="4559" cy="55908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3863E4E-8BC4-DDFF-3BDC-AB12DFF338BA}"/>
              </a:ext>
            </a:extLst>
          </p:cNvPr>
          <p:cNvCxnSpPr>
            <a:stCxn id="12" idx="1"/>
          </p:cNvCxnSpPr>
          <p:nvPr/>
        </p:nvCxnSpPr>
        <p:spPr>
          <a:xfrm flipH="1">
            <a:off x="866775" y="5041895"/>
            <a:ext cx="361950" cy="0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93ED222-4E35-57E2-9F39-7CDF0FC53F5A}"/>
              </a:ext>
            </a:extLst>
          </p:cNvPr>
          <p:cNvCxnSpPr>
            <a:cxnSpLocks/>
          </p:cNvCxnSpPr>
          <p:nvPr/>
        </p:nvCxnSpPr>
        <p:spPr>
          <a:xfrm flipH="1" flipV="1">
            <a:off x="890242" y="2429670"/>
            <a:ext cx="346" cy="2612225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9027F3C-7CBF-D6EE-E103-FE51D16DCAE9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857250" y="2448719"/>
            <a:ext cx="49914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F4D71E7-BC2B-FCEB-E951-25DD39EA14E6}"/>
              </a:ext>
            </a:extLst>
          </p:cNvPr>
          <p:cNvCxnSpPr>
            <a:cxnSpLocks/>
            <a:endCxn id="12" idx="3"/>
          </p:cNvCxnSpPr>
          <p:nvPr/>
        </p:nvCxnSpPr>
        <p:spPr>
          <a:xfrm flipH="1">
            <a:off x="2482834" y="5041895"/>
            <a:ext cx="5000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057AC51-7052-7A43-FCCB-EB359C5E35EC}"/>
              </a:ext>
            </a:extLst>
          </p:cNvPr>
          <p:cNvCxnSpPr/>
          <p:nvPr/>
        </p:nvCxnSpPr>
        <p:spPr>
          <a:xfrm>
            <a:off x="4918229" y="3677961"/>
            <a:ext cx="0" cy="46037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D2313E9-AD8A-518C-9ED0-61262D9FB24B}"/>
              </a:ext>
            </a:extLst>
          </p:cNvPr>
          <p:cNvCxnSpPr/>
          <p:nvPr/>
        </p:nvCxnSpPr>
        <p:spPr>
          <a:xfrm>
            <a:off x="5816353" y="3689350"/>
            <a:ext cx="0" cy="46037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F2C0DE2-6EC1-9BB4-FF77-FD862AB2A1F4}"/>
              </a:ext>
            </a:extLst>
          </p:cNvPr>
          <p:cNvCxnSpPr>
            <a:stCxn id="21" idx="2"/>
          </p:cNvCxnSpPr>
          <p:nvPr/>
        </p:nvCxnSpPr>
        <p:spPr>
          <a:xfrm flipH="1">
            <a:off x="5373946" y="5001057"/>
            <a:ext cx="4" cy="112281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64E0970-2300-9C7E-F01F-463827BDF479}"/>
              </a:ext>
            </a:extLst>
          </p:cNvPr>
          <p:cNvCxnSpPr>
            <a:cxnSpLocks/>
          </p:cNvCxnSpPr>
          <p:nvPr/>
        </p:nvCxnSpPr>
        <p:spPr>
          <a:xfrm flipH="1">
            <a:off x="4273864" y="5103813"/>
            <a:ext cx="110008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672E0A5-58FB-C938-28E9-9B5F3A01DF28}"/>
              </a:ext>
            </a:extLst>
          </p:cNvPr>
          <p:cNvCxnSpPr/>
          <p:nvPr/>
        </p:nvCxnSpPr>
        <p:spPr>
          <a:xfrm>
            <a:off x="4316950" y="998538"/>
            <a:ext cx="33494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339C8C9-70BF-C3ED-48AF-92DE53528494}"/>
              </a:ext>
            </a:extLst>
          </p:cNvPr>
          <p:cNvCxnSpPr>
            <a:cxnSpLocks/>
          </p:cNvCxnSpPr>
          <p:nvPr/>
        </p:nvCxnSpPr>
        <p:spPr>
          <a:xfrm flipH="1">
            <a:off x="4316950" y="1420812"/>
            <a:ext cx="33494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360B8DA0-16DF-B4E8-8886-4B0C22FCE43E}"/>
              </a:ext>
            </a:extLst>
          </p:cNvPr>
          <p:cNvCxnSpPr>
            <a:cxnSpLocks/>
          </p:cNvCxnSpPr>
          <p:nvPr/>
        </p:nvCxnSpPr>
        <p:spPr>
          <a:xfrm flipH="1">
            <a:off x="2374975" y="3341794"/>
            <a:ext cx="597202" cy="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063BBD20-A0A0-2EB7-417A-F95AD565CCB6}"/>
              </a:ext>
            </a:extLst>
          </p:cNvPr>
          <p:cNvCxnSpPr>
            <a:cxnSpLocks/>
          </p:cNvCxnSpPr>
          <p:nvPr/>
        </p:nvCxnSpPr>
        <p:spPr>
          <a:xfrm>
            <a:off x="2378656" y="3515334"/>
            <a:ext cx="60423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7675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215068" cy="1478570"/>
          </a:xfrm>
        </p:spPr>
        <p:txBody>
          <a:bodyPr>
            <a:normAutofit/>
          </a:bodyPr>
          <a:lstStyle/>
          <a:p>
            <a:r>
              <a:rPr lang="en-US" sz="3200" dirty="0"/>
              <a:t>Instruction Set</a:t>
            </a:r>
            <a:br>
              <a:rPr lang="en-US" sz="3200" dirty="0"/>
            </a:br>
            <a:r>
              <a:rPr lang="en-US" sz="3200" dirty="0"/>
              <a:t>and Register Addresses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Looked at many different ISAs and found the most common instructions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3 bit register addresses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Additional bits at the end of some instructions for added instructions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Supports 6bit </a:t>
            </a:r>
            <a:r>
              <a:rPr lang="en-US" sz="1600"/>
              <a:t>immediates</a:t>
            </a:r>
            <a:endParaRPr lang="en-US" sz="1600" dirty="0"/>
          </a:p>
          <a:p>
            <a:pPr>
              <a:lnSpc>
                <a:spcPct val="110000"/>
              </a:lnSpc>
            </a:pP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079F4A-B593-04A4-090E-8018318B0C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046" y="447676"/>
            <a:ext cx="1590675" cy="38957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B1DEAE-A6E4-5BAE-9A3F-75DC3AF51A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2148" y="461168"/>
            <a:ext cx="1543050" cy="20669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87D49D-7B97-D223-62DD-DA7FD37E5F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67389" y="4282282"/>
            <a:ext cx="5019675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489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6A879-1B2E-96B2-BD24-B3D79F0BC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6057982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443</TotalTime>
  <Words>101</Words>
  <Application>Microsoft Office PowerPoint</Application>
  <PresentationFormat>Widescreen</PresentationFormat>
  <Paragraphs>30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Tw Cen MT</vt:lpstr>
      <vt:lpstr>Circuit</vt:lpstr>
      <vt:lpstr>Week 3 and 4 Summary</vt:lpstr>
      <vt:lpstr>Architecture Design #1</vt:lpstr>
      <vt:lpstr>Instruction Set and Register Addresses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1Summary</dc:title>
  <dc:creator>Adam Dulay</dc:creator>
  <cp:lastModifiedBy>Adam Dulay</cp:lastModifiedBy>
  <cp:revision>17</cp:revision>
  <dcterms:created xsi:type="dcterms:W3CDTF">2023-08-23T14:31:16Z</dcterms:created>
  <dcterms:modified xsi:type="dcterms:W3CDTF">2023-12-15T07:15:23Z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